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10" r:id="rId1"/>
  </p:sldMasterIdLst>
  <p:notesMasterIdLst>
    <p:notesMasterId r:id="rId15"/>
  </p:notesMasterIdLst>
  <p:sldIdLst>
    <p:sldId id="256" r:id="rId2"/>
    <p:sldId id="257" r:id="rId3"/>
    <p:sldId id="269" r:id="rId4"/>
    <p:sldId id="258" r:id="rId5"/>
    <p:sldId id="275" r:id="rId6"/>
    <p:sldId id="266" r:id="rId7"/>
    <p:sldId id="273" r:id="rId8"/>
    <p:sldId id="274" r:id="rId9"/>
    <p:sldId id="260" r:id="rId10"/>
    <p:sldId id="261" r:id="rId11"/>
    <p:sldId id="268" r:id="rId12"/>
    <p:sldId id="265" r:id="rId13"/>
    <p:sldId id="271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08" autoAdjust="0"/>
    <p:restoredTop sz="61085" autoAdjust="0"/>
  </p:normalViewPr>
  <p:slideViewPr>
    <p:cSldViewPr snapToGrid="0" snapToObjects="1">
      <p:cViewPr varScale="1">
        <p:scale>
          <a:sx n="72" d="100"/>
          <a:sy n="72" d="100"/>
        </p:scale>
        <p:origin x="-272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296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AB8E6B-111F-2E43-985E-F32EA7D4EFFE}" type="datetimeFigureOut">
              <a:rPr lang="en-US" smtClean="0"/>
              <a:t>12/3/10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B8E37E-6DFA-3C41-9A5D-4640D684B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6799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B8E37E-6DFA-3C41-9A5D-4640D684BF17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Wiki</a:t>
            </a:r>
            <a:endParaRPr 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B8E37E-6DFA-3C41-9A5D-4640D684BF17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Wiki, </a:t>
            </a:r>
            <a:r>
              <a:rPr lang="en-US" dirty="0" err="1" smtClean="0"/>
              <a:t>google</a:t>
            </a:r>
            <a:r>
              <a:rPr lang="en-US" baseline="0" dirty="0" smtClean="0"/>
              <a:t> docs, </a:t>
            </a:r>
            <a:r>
              <a:rPr lang="en-US" baseline="0" dirty="0" err="1" smtClean="0"/>
              <a:t>vclickr</a:t>
            </a:r>
            <a:r>
              <a:rPr lang="en-US" baseline="0" dirty="0" smtClean="0"/>
              <a:t>, turning technologies, </a:t>
            </a:r>
            <a:r>
              <a:rPr lang="en-US" baseline="0" dirty="0" err="1" smtClean="0"/>
              <a:t>learncast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B8E37E-6DFA-3C41-9A5D-4640D684BF17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Free </a:t>
            </a:r>
            <a:r>
              <a:rPr lang="en-US" dirty="0" err="1" smtClean="0"/>
              <a:t>eTextbooks</a:t>
            </a:r>
            <a:r>
              <a:rPr lang="en-US" dirty="0" smtClean="0"/>
              <a:t>: http://</a:t>
            </a:r>
            <a:r>
              <a:rPr lang="en-US" dirty="0" err="1" smtClean="0"/>
              <a:t>www.textbooksfree.org</a:t>
            </a:r>
            <a:r>
              <a:rPr lang="en-US" dirty="0" smtClean="0"/>
              <a:t>/</a:t>
            </a:r>
          </a:p>
          <a:p>
            <a:r>
              <a:rPr lang="en-US" dirty="0" smtClean="0"/>
              <a:t> Free High School Textbooks: http://</a:t>
            </a:r>
            <a:r>
              <a:rPr lang="en-US" dirty="0" err="1" smtClean="0"/>
              <a:t>www.businessbookmall.com</a:t>
            </a:r>
            <a:r>
              <a:rPr lang="en-US" dirty="0" smtClean="0"/>
              <a:t>/Free%20HS%20Textbooks.htm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Wikibooks</a:t>
            </a:r>
            <a:r>
              <a:rPr lang="en-US" dirty="0" smtClean="0"/>
              <a:t>: http://</a:t>
            </a:r>
            <a:r>
              <a:rPr lang="en-US" dirty="0" err="1" smtClean="0"/>
              <a:t>en.wikibooks.org</a:t>
            </a:r>
            <a:r>
              <a:rPr lang="en-US" dirty="0" smtClean="0"/>
              <a:t>/wiki/</a:t>
            </a:r>
            <a:r>
              <a:rPr lang="en-US" dirty="0" err="1" smtClean="0"/>
              <a:t>Main_Page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B8E37E-6DFA-3C41-9A5D-4640D684BF17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Flash Card Touch, Idea Sketch, Splice, Docs2Go, Pandora/iPod, </a:t>
            </a:r>
            <a:r>
              <a:rPr lang="en-US" baseline="0" dirty="0" err="1" smtClean="0"/>
              <a:t>eclickr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myhomework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B8E37E-6DFA-3C41-9A5D-4640D684BF17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baseline="0" dirty="0" smtClean="0"/>
              <a:t>Walk through the process of setting up </a:t>
            </a:r>
            <a:r>
              <a:rPr lang="en-US" baseline="0" dirty="0" err="1" smtClean="0"/>
              <a:t>iCougar</a:t>
            </a:r>
            <a:r>
              <a:rPr lang="en-US" baseline="0" dirty="0" smtClean="0"/>
              <a:t> project, and baseline information about how we are using he devices (day 18)</a:t>
            </a:r>
          </a:p>
          <a:p>
            <a:r>
              <a:rPr lang="en-US" baseline="0" dirty="0" smtClean="0"/>
              <a:t>What we know </a:t>
            </a:r>
            <a:r>
              <a:rPr lang="en-US" baseline="0" smtClean="0"/>
              <a:t>so far!!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B8E37E-6DFA-3C41-9A5D-4640D684BF17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err="1" smtClean="0"/>
              <a:t>iSchool</a:t>
            </a:r>
            <a:r>
              <a:rPr lang="en-US" baseline="0" dirty="0" smtClean="0"/>
              <a:t> Framework – insufficient number of devices</a:t>
            </a:r>
          </a:p>
          <a:p>
            <a:r>
              <a:rPr lang="en-US" baseline="0" dirty="0" smtClean="0"/>
              <a:t>Myself, Jim Henderson, and our grant editor Josh Whiting.</a:t>
            </a:r>
          </a:p>
          <a:p>
            <a:r>
              <a:rPr lang="en-US" baseline="0" dirty="0" smtClean="0"/>
              <a:t>We had 3 weeks from when the grant was announced until it was turned it.</a:t>
            </a:r>
          </a:p>
          <a:p>
            <a:r>
              <a:rPr lang="en-US" baseline="0" dirty="0" smtClean="0"/>
              <a:t>USOE – EETT and ARRA Funds</a:t>
            </a:r>
          </a:p>
          <a:p>
            <a:r>
              <a:rPr lang="en-US" baseline="0" dirty="0" smtClean="0"/>
              <a:t>Key point: We qualified as a Failing School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B8E37E-6DFA-3C41-9A5D-4640D684BF17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One word – mobility!  </a:t>
            </a:r>
            <a:r>
              <a:rPr lang="en-US" baseline="0" dirty="0" err="1" smtClean="0"/>
              <a:t>Pocketability</a:t>
            </a:r>
            <a:r>
              <a:rPr lang="en-US" baseline="0" dirty="0" smtClean="0"/>
              <a:t>! 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There is a quote that drives everything this project is about….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Would we have gone with </a:t>
            </a:r>
            <a:r>
              <a:rPr lang="en-US" baseline="0" dirty="0" err="1" smtClean="0"/>
              <a:t>iPads</a:t>
            </a:r>
            <a:r>
              <a:rPr lang="en-US" baseline="0" dirty="0" smtClean="0"/>
              <a:t>, network if we had more money?  </a:t>
            </a:r>
            <a:br>
              <a:rPr lang="en-US" baseline="0" dirty="0" smtClean="0"/>
            </a:br>
            <a:r>
              <a:rPr lang="en-US" baseline="0" dirty="0" smtClean="0"/>
              <a:t>First you would need a 2.5 million dollar grant to do a project like that at a school our size and NO!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Read the entire grant for more information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B8E37E-6DFA-3C41-9A5D-4640D684BF17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Ordering equipment:</a:t>
            </a:r>
          </a:p>
          <a:p>
            <a:pPr marL="228600" marR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baseline="0" dirty="0" smtClean="0"/>
              <a:t>1700 </a:t>
            </a:r>
            <a:r>
              <a:rPr lang="en-US" baseline="0" dirty="0" err="1" smtClean="0"/>
              <a:t>ipod</a:t>
            </a:r>
            <a:r>
              <a:rPr lang="en-US" baseline="0" dirty="0" smtClean="0"/>
              <a:t> touch’s</a:t>
            </a:r>
          </a:p>
          <a:p>
            <a:pPr marL="228600" marR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dirty="0" smtClean="0"/>
              <a:t>Document cameras for those rooms</a:t>
            </a:r>
            <a:r>
              <a:rPr lang="en-US" baseline="0" dirty="0" smtClean="0"/>
              <a:t> without</a:t>
            </a:r>
          </a:p>
          <a:p>
            <a:pPr marL="228600" marR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baseline="0" dirty="0" err="1" smtClean="0"/>
              <a:t>Ipads</a:t>
            </a:r>
            <a:r>
              <a:rPr lang="en-US" baseline="0" dirty="0" smtClean="0"/>
              <a:t> teachers</a:t>
            </a:r>
          </a:p>
          <a:p>
            <a:pPr marL="228600" marR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baseline="0" dirty="0" smtClean="0"/>
              <a:t>Video cables</a:t>
            </a:r>
            <a:endParaRPr lang="en-US" baseline="0" dirty="0"/>
          </a:p>
          <a:p>
            <a:pPr marL="228600" marR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baseline="0" dirty="0" err="1" smtClean="0"/>
              <a:t>Itunes</a:t>
            </a:r>
            <a:r>
              <a:rPr lang="en-US" baseline="0" dirty="0" smtClean="0"/>
              <a:t> purchasing cards</a:t>
            </a:r>
          </a:p>
          <a:p>
            <a:pPr marL="228600" marR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baseline="0" dirty="0" smtClean="0"/>
          </a:p>
          <a:p>
            <a:pPr marL="228600" marR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/>
              <a:t>Training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/>
              <a:t>Summer sessions – 18 hours all staff + one Wednesday night session.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/>
              <a:t>By Nov. 1 all teachers had participated in 18 hours of basic training.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/>
              <a:t>Nov. 10 started 21</a:t>
            </a:r>
            <a:r>
              <a:rPr lang="en-US" baseline="30000" dirty="0" smtClean="0"/>
              <a:t>st</a:t>
            </a:r>
            <a:r>
              <a:rPr lang="en-US" baseline="0" dirty="0" smtClean="0"/>
              <a:t> century skill training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B8E37E-6DFA-3C41-9A5D-4640D684BF17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This one isn’t as tough as you think-although it is the one questions most people ask first.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We provided an opportunity for them to purchase insurance.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We expect them to pay $200 to reimburse the cost of the device.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As soon as they pay or work with the bookkeeper on a payment plan, we issue another device.</a:t>
            </a:r>
            <a:endParaRPr lang="en-US" baseline="0" dirty="0" smtClean="0"/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B8E37E-6DFA-3C41-9A5D-4640D684BF17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eriod"/>
            </a:pPr>
            <a:r>
              <a:rPr lang="en-US" baseline="0" dirty="0" smtClean="0"/>
              <a:t>10 Bretford Synching carts color coded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10 mac laptops color coded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40 </a:t>
            </a:r>
            <a:r>
              <a:rPr lang="en-US" baseline="0" dirty="0" err="1" smtClean="0"/>
              <a:t>ipods</a:t>
            </a:r>
            <a:r>
              <a:rPr lang="en-US" baseline="0" dirty="0" smtClean="0"/>
              <a:t> per cart (at one time)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Two </a:t>
            </a:r>
            <a:r>
              <a:rPr lang="en-US" baseline="0" dirty="0" err="1" smtClean="0"/>
              <a:t>ipod</a:t>
            </a:r>
            <a:r>
              <a:rPr lang="en-US" baseline="0" dirty="0" smtClean="0"/>
              <a:t> touch accounts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5 computers share each account.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Application lists from teachers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Manually download each app.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Sync one </a:t>
            </a:r>
            <a:r>
              <a:rPr lang="en-US" baseline="0" dirty="0" err="1" smtClean="0"/>
              <a:t>ipod</a:t>
            </a:r>
            <a:endParaRPr lang="en-US" baseline="0" dirty="0" smtClean="0"/>
          </a:p>
          <a:p>
            <a:pPr marL="228600" indent="-228600">
              <a:buAutoNum type="arabicPeriod"/>
            </a:pPr>
            <a:r>
              <a:rPr lang="en-US" baseline="0" dirty="0" smtClean="0"/>
              <a:t>Move all the apps into folders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Back up that one </a:t>
            </a:r>
            <a:r>
              <a:rPr lang="en-US" baseline="0" dirty="0" err="1" smtClean="0"/>
              <a:t>ipod</a:t>
            </a:r>
            <a:endParaRPr lang="en-US" baseline="0" dirty="0" smtClean="0"/>
          </a:p>
          <a:p>
            <a:pPr marL="228600" indent="-228600">
              <a:buAutoNum type="arabicPeriod"/>
            </a:pPr>
            <a:r>
              <a:rPr lang="en-US" baseline="0" dirty="0" smtClean="0"/>
              <a:t>Restore every other </a:t>
            </a:r>
            <a:r>
              <a:rPr lang="en-US" baseline="0" dirty="0" err="1" smtClean="0"/>
              <a:t>ipod</a:t>
            </a:r>
            <a:r>
              <a:rPr lang="en-US" baseline="0" dirty="0" smtClean="0"/>
              <a:t> from the backup.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Rename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Install </a:t>
            </a:r>
            <a:r>
              <a:rPr lang="en-US" baseline="0" dirty="0" err="1" smtClean="0"/>
              <a:t>iphone</a:t>
            </a:r>
            <a:r>
              <a:rPr lang="en-US" baseline="0" dirty="0" smtClean="0"/>
              <a:t> configuration utility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Serial number, assets tag, color coding dot, and identification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Prepare envelopes with Discovery information stickers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Drop charging cloth, headphones and sync cable into each envelope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Bring to engravers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Alphabetize envelopes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Print pickup sheets to students to assign.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Create flow of 1700 student pickup stations</a:t>
            </a:r>
          </a:p>
          <a:p>
            <a:pPr marL="228600" indent="-228600">
              <a:buAutoNum type="arabicPeriod"/>
            </a:pPr>
            <a:endParaRPr lang="en-US" baseline="0" dirty="0" smtClean="0"/>
          </a:p>
          <a:p>
            <a:pPr marL="0" indent="0">
              <a:buNone/>
            </a:pPr>
            <a:endParaRPr lang="en-US" baseline="0" dirty="0" smtClean="0"/>
          </a:p>
          <a:p>
            <a:pPr marL="685800" lvl="1" indent="-228600">
              <a:buAutoNum type="arabicPeriod"/>
            </a:pP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B8E37E-6DFA-3C41-9A5D-4640D684BF17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eriod"/>
            </a:pPr>
            <a:r>
              <a:rPr lang="en-US" baseline="0" dirty="0" smtClean="0"/>
              <a:t>iPhone Configuration Utility</a:t>
            </a:r>
          </a:p>
          <a:p>
            <a:pPr marL="685800" lvl="1" indent="-228600">
              <a:buAutoNum type="arabicPeriod"/>
            </a:pPr>
            <a:r>
              <a:rPr lang="en-US" baseline="0" dirty="0" smtClean="0"/>
              <a:t>Remove App Store, and Face Time (can also disable the camera)  This disables their ability to download apps. </a:t>
            </a:r>
          </a:p>
          <a:p>
            <a:pPr marL="685800" lvl="1" indent="-228600">
              <a:buAutoNum type="arabicPeriod"/>
            </a:pPr>
            <a:r>
              <a:rPr lang="en-US" baseline="0" dirty="0" smtClean="0"/>
              <a:t>And they can’t sync apps from home onto it without removing our apps.</a:t>
            </a:r>
          </a:p>
          <a:p>
            <a:pPr marL="685800" marR="0" lvl="1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baseline="0" dirty="0" err="1" smtClean="0"/>
              <a:t>MobiCIP</a:t>
            </a:r>
            <a:r>
              <a:rPr lang="en-US" baseline="0" dirty="0" smtClean="0"/>
              <a:t> for filtering at home for those parents who want to have at home filtering.</a:t>
            </a:r>
          </a:p>
          <a:p>
            <a:pPr marL="685800" lvl="1" indent="-228600">
              <a:buAutoNum type="arabicPeriod"/>
            </a:pPr>
            <a:r>
              <a:rPr lang="en-US" baseline="0" dirty="0" smtClean="0"/>
              <a:t>We want them to delete the apps that they are not using (</a:t>
            </a:r>
            <a:r>
              <a:rPr lang="en-US" baseline="0" dirty="0" err="1" smtClean="0"/>
              <a:t>japanese</a:t>
            </a:r>
            <a:r>
              <a:rPr lang="en-US" baseline="0" dirty="0" smtClean="0"/>
              <a:t> for example)</a:t>
            </a: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B8E37E-6DFA-3C41-9A5D-4640D684BF17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Wiki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B8E37E-6DFA-3C41-9A5D-4640D684BF17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2825"/>
            <a:ext cx="8229600" cy="2136775"/>
          </a:xfrm>
        </p:spPr>
        <p:txBody>
          <a:bodyPr anchor="b" anchorCtr="0">
            <a:noAutofit/>
          </a:bodyPr>
          <a:lstStyle>
            <a:lvl1pPr>
              <a:defRPr sz="5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464424"/>
            <a:ext cx="8229600" cy="1174375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DFEA-1F28-5C43-8E4B-62BD266AFD2E}" type="datetimeFigureOut">
              <a:rPr lang="en-US" smtClean="0"/>
              <a:t>12/3/10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56213-B4C4-4C5C-8EAE-01416D175C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44865"/>
            <a:ext cx="8229600" cy="1071641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274320"/>
            <a:ext cx="8229600" cy="2971800"/>
          </a:xfrm>
          <a:effectLst>
            <a:outerShdw blurRad="114300" sx="103000" sy="103000" algn="ctr" rotWithShape="0">
              <a:schemeClr val="bg1">
                <a:lumMod val="75000"/>
                <a:lumOff val="25000"/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DFEA-1F28-5C43-8E4B-62BD266AFD2E}" type="datetimeFigureOut">
              <a:rPr lang="en-US" smtClean="0"/>
              <a:t>12/3/10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05F4-9840-6E44-A3AC-13C54A3D6B7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4329953"/>
            <a:ext cx="7924801" cy="131837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DFEA-1F28-5C43-8E4B-62BD266AFD2E}" type="datetimeFigureOut">
              <a:rPr lang="en-US" smtClean="0"/>
              <a:t>12/3/10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05F4-9840-6E44-A3AC-13C54A3D6B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22776" y="274639"/>
            <a:ext cx="1452283" cy="537368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871447" cy="5373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DFEA-1F28-5C43-8E4B-62BD266AFD2E}" type="datetimeFigureOut">
              <a:rPr lang="en-US" smtClean="0"/>
              <a:t>12/3/10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05F4-9840-6E44-A3AC-13C54A3D6B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DFEA-1F28-5C43-8E4B-62BD266AFD2E}" type="datetimeFigureOut">
              <a:rPr lang="en-US" smtClean="0"/>
              <a:t>12/3/10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05F4-9840-6E44-A3AC-13C54A3D6B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8435"/>
            <a:ext cx="8229600" cy="1362075"/>
          </a:xfrm>
        </p:spPr>
        <p:txBody>
          <a:bodyPr anchor="b" anchorCtr="0">
            <a:noAutofit/>
          </a:bodyPr>
          <a:lstStyle>
            <a:lvl1pPr algn="ctr">
              <a:defRPr sz="48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430401"/>
            <a:ext cx="8229600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12/3/10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4825"/>
            <a:ext cx="3931920" cy="38735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1774825"/>
            <a:ext cx="3931920" cy="38735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DFEA-1F28-5C43-8E4B-62BD266AFD2E}" type="datetimeFigureOut">
              <a:rPr lang="en-US" smtClean="0"/>
              <a:t>12/3/10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05F4-9840-6E44-A3AC-13C54A3D6B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77788"/>
            <a:ext cx="3931920" cy="739776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62199"/>
            <a:ext cx="3931920" cy="32861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577788"/>
            <a:ext cx="3931920" cy="739776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362199"/>
            <a:ext cx="3931920" cy="32861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DFEA-1F28-5C43-8E4B-62BD266AFD2E}" type="datetimeFigureOut">
              <a:rPr lang="en-US" smtClean="0"/>
              <a:t>12/3/10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05F4-9840-6E44-A3AC-13C54A3D6B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DFEA-1F28-5C43-8E4B-62BD266AFD2E}" type="datetimeFigureOut">
              <a:rPr lang="en-US" smtClean="0"/>
              <a:t>12/3/10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05F4-9840-6E44-A3AC-13C54A3D6B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DFEA-1F28-5C43-8E4B-62BD266AFD2E}" type="datetimeFigureOut">
              <a:rPr lang="en-US" smtClean="0"/>
              <a:t>12/3/10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05F4-9840-6E44-A3AC-13C54A3D6B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81000"/>
            <a:ext cx="3840480" cy="1162050"/>
          </a:xfrm>
        </p:spPr>
        <p:txBody>
          <a:bodyPr anchor="b">
            <a:normAutofit/>
          </a:bodyPr>
          <a:lstStyle>
            <a:lvl1pPr algn="ctr">
              <a:defRPr sz="30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6320" y="273050"/>
            <a:ext cx="3840480" cy="53752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1600201"/>
            <a:ext cx="3840480" cy="3733800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DFEA-1F28-5C43-8E4B-62BD266AFD2E}" type="datetimeFigureOut">
              <a:rPr lang="en-US" smtClean="0"/>
              <a:t>12/3/10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05F4-9840-6E44-A3AC-13C54A3D6B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3840480" cy="1161288"/>
          </a:xfr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1" kern="120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46320" y="274320"/>
            <a:ext cx="3840480" cy="5376672"/>
          </a:xfrm>
          <a:effectLst>
            <a:outerShdw blurRad="114300" sx="103000" sy="103000" algn="ctr" rotWithShape="0">
              <a:schemeClr val="bg1">
                <a:lumMod val="75000"/>
                <a:lumOff val="25000"/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840480" cy="373075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DFEA-1F28-5C43-8E4B-62BD266AFD2E}" type="datetimeFigureOut">
              <a:rPr lang="en-US" smtClean="0"/>
              <a:t>12/3/10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05F4-9840-6E44-A3AC-13C54A3D6B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61565"/>
            <a:ext cx="8229600" cy="3877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32494" y="58832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EC89DFEA-1F28-5C43-8E4B-62BD266AFD2E}" type="datetimeFigureOut">
              <a:rPr lang="en-US" smtClean="0"/>
              <a:t>12/3/10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5494" y="58832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29100" y="5883275"/>
            <a:ext cx="685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fld id="{4D2205F4-9840-6E44-A3AC-13C54A3D6B7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  <p:sldLayoutId id="214748382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Tx/>
        <a:buBlip>
          <a:blip r:embed="rId14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Tx/>
        <a:buBlip>
          <a:blip r:embed="rId14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Tx/>
        <a:buBlip>
          <a:blip r:embed="rId1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Tx/>
        <a:buBlip>
          <a:blip r:embed="rId1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Tx/>
        <a:buBlip>
          <a:blip r:embed="rId1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214437"/>
            <a:ext cx="8229600" cy="2136775"/>
          </a:xfrm>
        </p:spPr>
        <p:txBody>
          <a:bodyPr/>
          <a:lstStyle/>
          <a:p>
            <a:r>
              <a:rPr lang="en-US" sz="11500" dirty="0" err="1" smtClean="0"/>
              <a:t>iCougars</a:t>
            </a:r>
            <a:endParaRPr lang="en-US" sz="115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505200"/>
            <a:ext cx="8229600" cy="1174375"/>
          </a:xfrm>
        </p:spPr>
        <p:txBody>
          <a:bodyPr/>
          <a:lstStyle/>
          <a:p>
            <a:r>
              <a:rPr lang="en-US" dirty="0" smtClean="0"/>
              <a:t>A Granite School District program.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860145"/>
            <a:ext cx="8229600" cy="2136775"/>
          </a:xfrm>
        </p:spPr>
        <p:txBody>
          <a:bodyPr>
            <a:noAutofit/>
          </a:bodyPr>
          <a:lstStyle/>
          <a:p>
            <a:r>
              <a:rPr lang="en-US" sz="6000" dirty="0" smtClean="0"/>
              <a:t>Will students/teachers be able to</a:t>
            </a:r>
            <a:r>
              <a:rPr lang="en-US" sz="6000" dirty="0" smtClean="0">
                <a:solidFill>
                  <a:srgbClr val="C70F0C"/>
                </a:solidFill>
              </a:rPr>
              <a:t> create projects</a:t>
            </a:r>
            <a:br>
              <a:rPr lang="en-US" sz="6000" dirty="0" smtClean="0">
                <a:solidFill>
                  <a:srgbClr val="C70F0C"/>
                </a:solidFill>
              </a:rPr>
            </a:br>
            <a:r>
              <a:rPr lang="en-US" sz="6000" dirty="0" smtClean="0">
                <a:solidFill>
                  <a:srgbClr val="C70F0C"/>
                </a:solidFill>
              </a:rPr>
              <a:t> </a:t>
            </a:r>
            <a:r>
              <a:rPr lang="en-US" sz="6000" dirty="0" smtClean="0"/>
              <a:t>on the </a:t>
            </a:r>
            <a:br>
              <a:rPr lang="en-US" sz="6000" dirty="0" smtClean="0"/>
            </a:br>
            <a:r>
              <a:rPr lang="en-US" sz="6000" dirty="0" smtClean="0"/>
              <a:t>iPod Touch?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2825"/>
            <a:ext cx="8470900" cy="21367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Will the iPod Touch’s be used for </a:t>
            </a:r>
            <a:r>
              <a:rPr lang="en-US" dirty="0" smtClean="0">
                <a:solidFill>
                  <a:srgbClr val="C70F0C"/>
                </a:solidFill>
              </a:rPr>
              <a:t>assessment and professional development</a:t>
            </a:r>
            <a:r>
              <a:rPr lang="en-US" dirty="0" smtClean="0"/>
              <a:t>?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802413"/>
            <a:ext cx="8470900" cy="2136775"/>
          </a:xfrm>
        </p:spPr>
        <p:txBody>
          <a:bodyPr>
            <a:noAutofit/>
          </a:bodyPr>
          <a:lstStyle/>
          <a:p>
            <a:r>
              <a:rPr lang="en-US" sz="6000" dirty="0" smtClean="0"/>
              <a:t>What options exist for </a:t>
            </a:r>
            <a:r>
              <a:rPr lang="en-US" sz="6000" dirty="0" smtClean="0">
                <a:solidFill>
                  <a:srgbClr val="C70F0C"/>
                </a:solidFill>
              </a:rPr>
              <a:t>textbooks and </a:t>
            </a:r>
            <a:r>
              <a:rPr lang="en-US" sz="6000" dirty="0" err="1" smtClean="0">
                <a:solidFill>
                  <a:srgbClr val="C70F0C"/>
                </a:solidFill>
              </a:rPr>
              <a:t>e</a:t>
            </a:r>
            <a:r>
              <a:rPr lang="en-US" sz="6000" dirty="0" smtClean="0">
                <a:solidFill>
                  <a:srgbClr val="C70F0C"/>
                </a:solidFill>
              </a:rPr>
              <a:t>-readers</a:t>
            </a:r>
            <a:r>
              <a:rPr lang="en-US" sz="6000" dirty="0" smtClean="0"/>
              <a:t> on the iPod Touch?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924374"/>
            <a:ext cx="8470900" cy="2136775"/>
          </a:xfrm>
        </p:spPr>
        <p:txBody>
          <a:bodyPr>
            <a:noAutofit/>
          </a:bodyPr>
          <a:lstStyle/>
          <a:p>
            <a:r>
              <a:rPr lang="en-US" sz="6000" dirty="0" smtClean="0"/>
              <a:t>10 </a:t>
            </a:r>
            <a:r>
              <a:rPr lang="en-US" sz="6000" dirty="0" smtClean="0"/>
              <a:t>Apps students &amp; teachers </a:t>
            </a:r>
            <a:r>
              <a:rPr lang="en-US" sz="6000" dirty="0" smtClean="0"/>
              <a:t>couldn’t live without?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7819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dirty="0" smtClean="0"/>
              <a:t>Agenda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7819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dirty="0" smtClean="0"/>
              <a:t>In the </a:t>
            </a:r>
            <a:r>
              <a:rPr lang="en-US" sz="7200" dirty="0" smtClean="0">
                <a:solidFill>
                  <a:srgbClr val="FF0000"/>
                </a:solidFill>
              </a:rPr>
              <a:t>beginning</a:t>
            </a:r>
            <a:r>
              <a:rPr lang="en-US" sz="7200" dirty="0" smtClean="0"/>
              <a:t>?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92299"/>
            <a:ext cx="8229600" cy="2651377"/>
          </a:xfrm>
        </p:spPr>
        <p:txBody>
          <a:bodyPr>
            <a:noAutofit/>
          </a:bodyPr>
          <a:lstStyle/>
          <a:p>
            <a:r>
              <a:rPr lang="en-US" sz="6000" dirty="0" smtClean="0"/>
              <a:t>Why </a:t>
            </a:r>
            <a:r>
              <a:rPr lang="en-US" sz="6000" dirty="0" smtClean="0"/>
              <a:t>iPod </a:t>
            </a:r>
            <a:r>
              <a:rPr lang="en-US" sz="7200" dirty="0"/>
              <a:t>Touch’s</a:t>
            </a:r>
            <a:r>
              <a:rPr lang="en-US" sz="6000" dirty="0" smtClean="0"/>
              <a:t>?</a:t>
            </a:r>
            <a:r>
              <a:rPr lang="en-US" sz="6000" dirty="0" smtClean="0"/>
              <a:t/>
            </a:r>
            <a:br>
              <a:rPr lang="en-US" sz="6000" dirty="0" smtClean="0"/>
            </a:br>
            <a:endParaRPr lang="en-US" sz="6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92299"/>
            <a:ext cx="8229600" cy="2651377"/>
          </a:xfrm>
        </p:spPr>
        <p:txBody>
          <a:bodyPr>
            <a:noAutofit/>
          </a:bodyPr>
          <a:lstStyle/>
          <a:p>
            <a:r>
              <a:rPr lang="en-US" sz="6000" dirty="0" smtClean="0"/>
              <a:t>Where to start?</a:t>
            </a:r>
            <a:r>
              <a:rPr lang="en-US" sz="6000" dirty="0" smtClean="0"/>
              <a:t/>
            </a:r>
            <a:br>
              <a:rPr lang="en-US" sz="6000" dirty="0" smtClean="0"/>
            </a:b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906215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2825"/>
            <a:ext cx="8470900" cy="2136775"/>
          </a:xfrm>
        </p:spPr>
        <p:txBody>
          <a:bodyPr>
            <a:noAutofit/>
          </a:bodyPr>
          <a:lstStyle/>
          <a:p>
            <a:r>
              <a:rPr lang="en-US" sz="6000" dirty="0" smtClean="0"/>
              <a:t>What are we going to do when they </a:t>
            </a:r>
            <a:r>
              <a:rPr lang="en-US" sz="6000" dirty="0" smtClean="0">
                <a:solidFill>
                  <a:srgbClr val="C70F0C"/>
                </a:solidFill>
              </a:rPr>
              <a:t>lose or damage</a:t>
            </a:r>
            <a:r>
              <a:rPr lang="en-US" sz="6000" dirty="0" smtClean="0"/>
              <a:t> them?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753081"/>
            <a:ext cx="8470900" cy="3113720"/>
          </a:xfrm>
        </p:spPr>
        <p:txBody>
          <a:bodyPr>
            <a:noAutofit/>
          </a:bodyPr>
          <a:lstStyle/>
          <a:p>
            <a:r>
              <a:rPr lang="en-US" sz="6000" dirty="0" smtClean="0"/>
              <a:t>What is the </a:t>
            </a:r>
            <a:r>
              <a:rPr lang="en-US" sz="6000" dirty="0" smtClean="0">
                <a:solidFill>
                  <a:srgbClr val="FF0000"/>
                </a:solidFill>
              </a:rPr>
              <a:t>workflow</a:t>
            </a:r>
            <a:r>
              <a:rPr lang="en-US" sz="6000" dirty="0" smtClean="0"/>
              <a:t> for managing such a project?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384567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016233"/>
            <a:ext cx="8470900" cy="2136775"/>
          </a:xfrm>
        </p:spPr>
        <p:txBody>
          <a:bodyPr>
            <a:noAutofit/>
          </a:bodyPr>
          <a:lstStyle/>
          <a:p>
            <a:r>
              <a:rPr lang="en-US" sz="6000" dirty="0" smtClean="0"/>
              <a:t>How are we going to keep them </a:t>
            </a:r>
            <a:r>
              <a:rPr lang="en-US" sz="6000" dirty="0" smtClean="0"/>
              <a:t>from installing </a:t>
            </a:r>
            <a:r>
              <a:rPr lang="en-US" sz="6000" dirty="0" smtClean="0">
                <a:solidFill>
                  <a:srgbClr val="FF0000"/>
                </a:solidFill>
              </a:rPr>
              <a:t>games, social networking, or erasing </a:t>
            </a:r>
            <a:r>
              <a:rPr lang="en-US" sz="6000" dirty="0" smtClean="0"/>
              <a:t>our apps?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715996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615801"/>
            <a:ext cx="8229600" cy="4586984"/>
          </a:xfrm>
        </p:spPr>
        <p:txBody>
          <a:bodyPr/>
          <a:lstStyle/>
          <a:p>
            <a:r>
              <a:rPr lang="en-US" sz="6000" dirty="0" smtClean="0"/>
              <a:t>How will</a:t>
            </a:r>
            <a:br>
              <a:rPr lang="en-US" sz="6000" dirty="0" smtClean="0"/>
            </a:br>
            <a:r>
              <a:rPr lang="en-US" sz="6000" dirty="0" smtClean="0">
                <a:solidFill>
                  <a:schemeClr val="accent1"/>
                </a:solidFill>
              </a:rPr>
              <a:t>students/teachers</a:t>
            </a:r>
            <a:br>
              <a:rPr lang="en-US" sz="6000" dirty="0" smtClean="0">
                <a:solidFill>
                  <a:schemeClr val="accent1"/>
                </a:solidFill>
              </a:rPr>
            </a:br>
            <a:r>
              <a:rPr lang="en-US" sz="6000" dirty="0" smtClean="0">
                <a:solidFill>
                  <a:schemeClr val="accent1"/>
                </a:solidFill>
              </a:rPr>
              <a:t>communicate </a:t>
            </a:r>
            <a:br>
              <a:rPr lang="en-US" sz="6000" dirty="0" smtClean="0">
                <a:solidFill>
                  <a:schemeClr val="accent1"/>
                </a:solidFill>
              </a:rPr>
            </a:br>
            <a:r>
              <a:rPr lang="en-US" sz="6000" dirty="0" smtClean="0">
                <a:solidFill>
                  <a:schemeClr val="accent1"/>
                </a:solidFill>
              </a:rPr>
              <a:t>(written &amp; spoken)</a:t>
            </a: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6000" dirty="0" smtClean="0"/>
              <a:t>with the iPod Touch?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te">
  <a:themeElements>
    <a:clrScheme name="Forte">
      <a:dk1>
        <a:srgbClr val="FFFFFF"/>
      </a:dk1>
      <a:lt1>
        <a:srgbClr val="000000"/>
      </a:lt1>
      <a:dk2>
        <a:srgbClr val="292828"/>
      </a:dk2>
      <a:lt2>
        <a:srgbClr val="DEDEDE"/>
      </a:lt2>
      <a:accent1>
        <a:srgbClr val="C70F0C"/>
      </a:accent1>
      <a:accent2>
        <a:srgbClr val="DD6B0D"/>
      </a:accent2>
      <a:accent3>
        <a:srgbClr val="FAA700"/>
      </a:accent3>
      <a:accent4>
        <a:srgbClr val="93E50D"/>
      </a:accent4>
      <a:accent5>
        <a:srgbClr val="17C7BA"/>
      </a:accent5>
      <a:accent6>
        <a:srgbClr val="0A96E4"/>
      </a:accent6>
      <a:hlink>
        <a:srgbClr val="8F3BED"/>
      </a:hlink>
      <a:folHlink>
        <a:srgbClr val="C29EEB"/>
      </a:folHlink>
    </a:clrScheme>
    <a:fontScheme name="Forte">
      <a:majorFont>
        <a:latin typeface="Constantia"/>
        <a:ea typeface=""/>
        <a:cs typeface=""/>
        <a:font script="Jpan" typeface="ＭＳ 明朝"/>
      </a:majorFont>
      <a:minorFont>
        <a:latin typeface="Constantia"/>
        <a:ea typeface=""/>
        <a:cs typeface=""/>
        <a:font script="Jpan" typeface="ＭＳ 明朝"/>
      </a:minorFont>
    </a:fontScheme>
    <a:fmtScheme name="Fort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50000"/>
                <a:lumMod val="70000"/>
              </a:schemeClr>
            </a:gs>
            <a:gs pos="35000">
              <a:schemeClr val="phClr">
                <a:tint val="100000"/>
                <a:shade val="90000"/>
                <a:satMod val="150000"/>
                <a:lumMod val="80000"/>
              </a:schemeClr>
            </a:gs>
            <a:gs pos="100000">
              <a:schemeClr val="phClr">
                <a:tint val="100000"/>
                <a:satMod val="150000"/>
                <a:lumMod val="11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30000"/>
                <a:lumMod val="80000"/>
              </a:schemeClr>
            </a:gs>
            <a:gs pos="80000">
              <a:schemeClr val="phClr">
                <a:shade val="90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14300" sx="105000" sy="105000" algn="ctr" rotWithShape="0">
              <a:srgbClr val="5F5F5F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woPt" dir="tr">
              <a:rot lat="0" lon="0" rev="5400000"/>
            </a:lightRig>
          </a:scene3d>
          <a:sp3d>
            <a:bevelT w="12700" h="25400"/>
          </a:sp3d>
        </a:effectStyle>
        <a:effectStyle>
          <a:effectLst>
            <a:outerShdw blurRad="114300" dist="25400" sx="103000" sy="103000" algn="ctr" rotWithShape="0">
              <a:srgbClr val="4B4B4B">
                <a:alpha val="50000"/>
              </a:srgbClr>
            </a:outerShdw>
            <a:reflection blurRad="38100" stA="80000" endPos="50000" dist="38100" dir="5400000" sy="-100000" rotWithShape="0"/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>
            <a:bevelT w="127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Forte.thmx</Template>
  <TotalTime>5630</TotalTime>
  <Words>613</Words>
  <Application>Microsoft Macintosh PowerPoint</Application>
  <PresentationFormat>On-screen Show (4:3)</PresentationFormat>
  <Paragraphs>88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Forte</vt:lpstr>
      <vt:lpstr>iCougars</vt:lpstr>
      <vt:lpstr>Agenda</vt:lpstr>
      <vt:lpstr>In the beginning?</vt:lpstr>
      <vt:lpstr>Why iPod Touch’s? </vt:lpstr>
      <vt:lpstr>Where to start? </vt:lpstr>
      <vt:lpstr>What are we going to do when they lose or damage them?</vt:lpstr>
      <vt:lpstr>What is the workflow for managing such a project?</vt:lpstr>
      <vt:lpstr>How are we going to keep them from installing games, social networking, or erasing our apps?</vt:lpstr>
      <vt:lpstr>How will students/teachers communicate  (written &amp; spoken) with the iPod Touch?</vt:lpstr>
      <vt:lpstr>Will students/teachers be able to create projects  on the  iPod Touch?</vt:lpstr>
      <vt:lpstr>Will the iPod Touch’s be used for assessment and professional development?</vt:lpstr>
      <vt:lpstr>What options exist for textbooks and e-readers on the iPod Touch?</vt:lpstr>
      <vt:lpstr>10 Apps students &amp; teachers couldn’t live without?</vt:lpstr>
    </vt:vector>
  </TitlesOfParts>
  <Company>Granite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iSchool</dc:title>
  <dc:creator>Rachel Murphy</dc:creator>
  <cp:lastModifiedBy>Rachel Murphy</cp:lastModifiedBy>
  <cp:revision>13</cp:revision>
  <dcterms:created xsi:type="dcterms:W3CDTF">2010-07-15T02:12:51Z</dcterms:created>
  <dcterms:modified xsi:type="dcterms:W3CDTF">2010-12-03T16:25:30Z</dcterms:modified>
</cp:coreProperties>
</file>